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044" r:id="rId3"/>
    <p:sldId id="258" r:id="rId4"/>
    <p:sldId id="1980" r:id="rId5"/>
    <p:sldId id="2054" r:id="rId6"/>
    <p:sldId id="2038" r:id="rId7"/>
    <p:sldId id="2039" r:id="rId8"/>
    <p:sldId id="1963" r:id="rId9"/>
    <p:sldId id="1993" r:id="rId10"/>
    <p:sldId id="1966" r:id="rId11"/>
    <p:sldId id="281" r:id="rId12"/>
    <p:sldId id="2029" r:id="rId13"/>
    <p:sldId id="2028" r:id="rId14"/>
    <p:sldId id="1972" r:id="rId15"/>
    <p:sldId id="1973" r:id="rId16"/>
    <p:sldId id="313" r:id="rId17"/>
    <p:sldId id="2024" r:id="rId18"/>
    <p:sldId id="2026" r:id="rId19"/>
    <p:sldId id="2027" r:id="rId20"/>
    <p:sldId id="284" r:id="rId21"/>
    <p:sldId id="1974" r:id="rId22"/>
    <p:sldId id="1968" r:id="rId23"/>
    <p:sldId id="2049" r:id="rId24"/>
    <p:sldId id="205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DABD9-960E-B240-8A2B-931ACA86F8FE}">
          <p14:sldIdLst>
            <p14:sldId id="256"/>
            <p14:sldId id="2044"/>
            <p14:sldId id="258"/>
            <p14:sldId id="1980"/>
          </p14:sldIdLst>
        </p14:section>
        <p14:section name="Part 1: Current Status and Opportunities" id="{D91F8CF1-82E3-5D47-8566-C6CBAA8AC60D}">
          <p14:sldIdLst>
            <p14:sldId id="2054"/>
            <p14:sldId id="2038"/>
            <p14:sldId id="2039"/>
            <p14:sldId id="1963"/>
            <p14:sldId id="1993"/>
            <p14:sldId id="1966"/>
            <p14:sldId id="281"/>
            <p14:sldId id="2029"/>
          </p14:sldIdLst>
        </p14:section>
        <p14:section name="Growth languages" id="{89BF6504-1DB8-F340-BEF1-77C7BAAEE6AA}">
          <p14:sldIdLst>
            <p14:sldId id="2028"/>
            <p14:sldId id="1972"/>
            <p14:sldId id="1973"/>
          </p14:sldIdLst>
        </p14:section>
        <p14:section name="Vision" id="{D4774A08-E1A1-374F-9216-BA6769D7731C}">
          <p14:sldIdLst>
            <p14:sldId id="313"/>
            <p14:sldId id="2024"/>
            <p14:sldId id="2026"/>
            <p14:sldId id="2027"/>
            <p14:sldId id="284"/>
          </p14:sldIdLst>
        </p14:section>
        <p14:section name="Filter Bubbles" id="{F8BDE5F0-0423-034F-B18D-972104B0A265}">
          <p14:sldIdLst>
            <p14:sldId id="1974"/>
            <p14:sldId id="1968"/>
            <p14:sldId id="2049"/>
            <p14:sldId id="2055"/>
          </p14:sldIdLst>
        </p14:section>
        <p14:section name="Backup" id="{511362CB-D5DA-4E43-BCE5-C132C703882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7"/>
    <p:restoredTop sz="94667"/>
  </p:normalViewPr>
  <p:slideViewPr>
    <p:cSldViewPr snapToGrid="0">
      <p:cViewPr varScale="1">
        <p:scale>
          <a:sx n="241" d="100"/>
          <a:sy n="241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8D35-BA8B-A247-9650-854041B00C0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CEB43-0E5E-8D41-9FA8-3FD891617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D049-FCE2-D6CF-4758-EAF05A073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B5E0E-9E71-1E75-5741-C7DF8B64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245B-3D82-F778-CC48-542EE00B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05C0-D7A0-596D-B7B7-D5D75834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4204-356C-1B1F-BC89-459C6584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9DAE-06D9-8744-982F-915BD523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E017D-05A7-DECC-9CB2-90D691250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54EB-21AB-D474-6046-E15F8F7E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A2285-0A60-5110-9E86-F22AEC97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ADE6-2488-F09C-3500-D3B866F6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FFB11-393C-7382-CDF9-90EB7BB4A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31114-6127-3AF1-C931-57CE358CC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0642-9B2B-B9C5-7DB6-DB1E56A2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8EE16-0F32-F664-0E0A-C99104A0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C2AD1-5CF3-E6A0-DE2E-81818254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6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F7D3-9F61-916C-B850-EBB12379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0E74A-89FD-0456-5C9B-9ADBBA99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37F1-12C2-6BFE-9387-78184C16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DA7B6-7C5A-9633-77A5-257DCFAC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C17D-3003-7C11-1749-B86B65BE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7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1CD3-E528-405C-F71A-92E8880C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B03E5-1FEF-EFB0-5A95-9B07EB33A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8725A-6A04-D825-D26F-A2962893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9CEA4-863E-FDB0-8B44-CF0AB94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47956-AE30-3B85-E2B9-E85D51DD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0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E790-5DA3-8ABB-D899-1F92D37C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B405-54A2-04A3-B06E-52D6A7811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C041-C500-52F8-2BCB-CB9C44962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6F713-8C75-3ABC-7259-D20E6426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4E0E6-601F-8C1C-9A06-56D5B1A5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60926-DA41-AA97-0F95-047A252C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4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09A0-B359-537A-C02A-3784D874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51D64-0E5C-B4AC-1EB7-2FF9B522A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6162-B09F-5081-1EBC-C0ABCF148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4B45B-4C57-38D3-7FBE-A11524E14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6260E-13A2-142D-D3BA-13E172D1C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47731-B278-DAA9-E60F-D1AB6482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23126-43CC-979E-8003-B9A5636C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7DEAB-7EB7-7095-AB6E-D52A6FFB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1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EBF3-0D03-6DB7-69B5-7BAD0962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68725-372C-9D98-27DC-6D23E048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E6FB9-38D4-9091-4126-62E40BD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583CA-198D-C1A9-8964-7651D822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0BC26-095C-56DF-BDF8-E0AEC465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31263-8EA4-EA0A-15F8-AFBBA50C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C0D23-96F0-113F-F5E6-288C4790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0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D090-78AC-2660-B2A0-4AECEE92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771E-2ACB-2CF2-5996-84E9D6FC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092E9-6466-A40F-5931-289F315B9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D806E-F8BF-5741-AC3D-CEE95E57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194DD-71FD-8831-C052-40CAD2B4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A072C-5612-FB45-C726-2F4D3F0B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9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C784-CADC-BD33-E658-AB0DB107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2A552-A9A4-15F7-A359-89BBDE071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C2BAB-DF80-26DD-2752-19D24A794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D6F02-0D62-E371-F2F7-8D695A06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1866D-409E-D4E9-FD89-03D90CC7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C5F01-F504-D792-2C8A-327F86F6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2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F68EF-9F29-304A-B7FF-63DA8822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E63B5-794B-C490-F7E9-52D1584A2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6DA45-5C13-1E5E-54E1-EAE4CDF38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783A-46A6-EE91-D6EF-B29A658B3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8CC82-D4E7-4D86-7B21-7AA31EF40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4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anguages_by_total_number_of_speaker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hyperlink" Target="https://en.wikipedia.org/wiki/Endangered_languag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gradient.pub/the-benderrule-on-naming-the-languages-we-study-and-why-it-mat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hyperlink" Target="https://www.nytimes.com/2006/06/30/opinion/30iht-ederik.2093103.html?_r=0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EA29-93BB-5D92-562E-FF456737E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Shameless Plug for BUCC Talk</a:t>
            </a:r>
            <a:br>
              <a:rPr lang="en-US" sz="4000" dirty="0"/>
            </a:br>
            <a:r>
              <a:rPr lang="en-US" sz="4000" dirty="0"/>
              <a:t>on Comparable Corpora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11669-65C9-0EEA-D990-0D922BBC7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Northeastern University</a:t>
            </a:r>
          </a:p>
          <a:p>
            <a:r>
              <a:rPr lang="en-US" dirty="0"/>
              <a:t>Jan 20, 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6BD34-983D-9AE5-D16A-D2E03D07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29737" y="5257800"/>
            <a:ext cx="1526127" cy="15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51A82DBA-CC88-87FD-5A62-0DE72F5AF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5" y="4745380"/>
            <a:ext cx="4169945" cy="2068399"/>
          </a:xfrm>
          <a:prstGeom prst="rect">
            <a:avLst/>
          </a:prstGeom>
        </p:spPr>
      </p:pic>
      <p:pic>
        <p:nvPicPr>
          <p:cNvPr id="12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D3B75D92-D448-9696-0741-C3D8E62002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98" t="34761" r="48375" b="35773"/>
          <a:stretch/>
        </p:blipFill>
        <p:spPr>
          <a:xfrm>
            <a:off x="145716" y="-100854"/>
            <a:ext cx="4022321" cy="2146913"/>
          </a:xfrm>
          <a:prstGeom prst="rect">
            <a:avLst/>
          </a:prstGeom>
        </p:spPr>
      </p:pic>
      <p:pic>
        <p:nvPicPr>
          <p:cNvPr id="13" name="Picture 12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7F582655-D89C-0EE1-A995-7350BC5A3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5" y="2054361"/>
            <a:ext cx="1623131" cy="2135407"/>
          </a:xfrm>
          <a:prstGeom prst="rect">
            <a:avLst/>
          </a:prstGeom>
        </p:spPr>
      </p:pic>
      <p:pic>
        <p:nvPicPr>
          <p:cNvPr id="14" name="Picture 2" descr="Indiana Jones and the Temple of Doom - ">
            <a:extLst>
              <a:ext uri="{FF2B5EF4-FFF2-40B4-BE49-F238E27FC236}">
                <a16:creationId xmlns:a16="http://schemas.microsoft.com/office/drawing/2014/main" id="{30075D12-5217-AEE7-D42B-1D098FAB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332" y="65333"/>
            <a:ext cx="3521292" cy="198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43B92FF1-5512-44DA-3A04-D9952055E3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05" t="47543" r="6003" b="4780"/>
          <a:stretch/>
        </p:blipFill>
        <p:spPr>
          <a:xfrm>
            <a:off x="7769588" y="54310"/>
            <a:ext cx="3005707" cy="2002772"/>
          </a:xfrm>
          <a:prstGeom prst="rect">
            <a:avLst/>
          </a:prstGeom>
        </p:spPr>
      </p:pic>
      <p:pic>
        <p:nvPicPr>
          <p:cNvPr id="11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CA85D1-C27B-4074-9052-6F26FAD21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/>
          <a:stretch/>
        </p:blipFill>
        <p:spPr bwMode="auto">
          <a:xfrm>
            <a:off x="10338408" y="42126"/>
            <a:ext cx="1787927" cy="26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FD4722A-35EF-052B-016D-ACE0018D9A2C}"/>
              </a:ext>
            </a:extLst>
          </p:cNvPr>
          <p:cNvSpPr/>
          <p:nvPr/>
        </p:nvSpPr>
        <p:spPr>
          <a:xfrm>
            <a:off x="1281345" y="3351038"/>
            <a:ext cx="2111978" cy="1241180"/>
          </a:xfrm>
          <a:prstGeom prst="wedgeRoundRectCallout">
            <a:avLst>
              <a:gd name="adj1" fmla="val 88546"/>
              <a:gd name="adj2" fmla="val 103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Including these slides</a:t>
            </a:r>
          </a:p>
          <a:p>
            <a:pPr algn="ctr"/>
            <a:r>
              <a:rPr lang="en-US" sz="2400" dirty="0"/>
              <a:t>(and video)</a:t>
            </a:r>
          </a:p>
        </p:txBody>
      </p:sp>
      <p:pic>
        <p:nvPicPr>
          <p:cNvPr id="16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C4ADEA09-8B65-0470-F90B-9398DCC72C8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838" t="41132" r="3627" b="10740"/>
          <a:stretch/>
        </p:blipFill>
        <p:spPr>
          <a:xfrm>
            <a:off x="7989911" y="4033860"/>
            <a:ext cx="4153234" cy="2750067"/>
          </a:xfrm>
          <a:prstGeom prst="rect">
            <a:avLst/>
          </a:prstGeom>
        </p:spPr>
      </p:pic>
      <p:pic>
        <p:nvPicPr>
          <p:cNvPr id="4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2764AC80-F430-D1F6-C63B-5EFB56483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3625" y="2041052"/>
            <a:ext cx="1729520" cy="247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C47B-75A2-AB8F-2C64-683B3901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0131" cy="1226283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 to Engage Local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90C-E13F-11DA-522B-F9783DB92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511" y="3739278"/>
            <a:ext cx="5181600" cy="30512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Quality control is relatively weak in 4 African Languages</a:t>
            </a:r>
          </a:p>
          <a:p>
            <a:pPr lvl="1"/>
            <a:r>
              <a:rPr lang="en-US" i="1" dirty="0"/>
              <a:t>“A significant part of the translations were suspected</a:t>
            </a:r>
          </a:p>
          <a:p>
            <a:pPr lvl="1"/>
            <a:r>
              <a:rPr lang="en-US" i="1" dirty="0"/>
              <a:t>to have been automatically generated”</a:t>
            </a:r>
          </a:p>
          <a:p>
            <a:r>
              <a:rPr lang="en-US" dirty="0"/>
              <a:t>“Unnatural” natural language</a:t>
            </a:r>
          </a:p>
          <a:p>
            <a:pPr lvl="1"/>
            <a:r>
              <a:rPr lang="en-US" dirty="0"/>
              <a:t>Not even grammatical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894D1-443C-E8AD-53CF-4672AE6185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79947" y="681037"/>
            <a:ext cx="6812053" cy="6000152"/>
          </a:xfr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09E1FC1B-921A-98F9-4511-049ED557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" y="1970450"/>
            <a:ext cx="5323449" cy="138978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6311D25-1F6C-56CB-9794-EEFA16D56283}"/>
              </a:ext>
            </a:extLst>
          </p:cNvPr>
          <p:cNvSpPr/>
          <p:nvPr/>
        </p:nvSpPr>
        <p:spPr>
          <a:xfrm>
            <a:off x="4282224" y="1235806"/>
            <a:ext cx="1212362" cy="545123"/>
          </a:xfrm>
          <a:prstGeom prst="wedgeRoundRectCallout">
            <a:avLst>
              <a:gd name="adj1" fmla="val -53965"/>
              <a:gd name="adj2" fmla="val 912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NLLB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6510FD-4398-7774-5764-57096CC2FD59}"/>
              </a:ext>
            </a:extLst>
          </p:cNvPr>
          <p:cNvSpPr/>
          <p:nvPr/>
        </p:nvSpPr>
        <p:spPr>
          <a:xfrm>
            <a:off x="2744387" y="2497348"/>
            <a:ext cx="1431960" cy="22826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30264-89E4-762C-A8AD-F10210AA4F43}"/>
              </a:ext>
            </a:extLst>
          </p:cNvPr>
          <p:cNvSpPr/>
          <p:nvPr/>
        </p:nvSpPr>
        <p:spPr>
          <a:xfrm>
            <a:off x="1312426" y="3001132"/>
            <a:ext cx="1101062" cy="1772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780E25-1B0B-14B7-5ABE-898E977C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F9604-0C31-2838-7D46-0AFDD704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Deadly</a:t>
            </a:r>
            <a:br>
              <a:rPr lang="en-US" dirty="0"/>
            </a:br>
            <a:r>
              <a:rPr lang="en-US" dirty="0"/>
              <a:t>Consequences</a:t>
            </a:r>
          </a:p>
        </p:txBody>
      </p:sp>
      <p:pic>
        <p:nvPicPr>
          <p:cNvPr id="8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6948B553-7EED-4884-A43B-D34AFC3C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95" y="-250899"/>
            <a:ext cx="5770911" cy="710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1DBD4-F110-E279-F269-42DD2D84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" y="3620275"/>
            <a:ext cx="3111500" cy="3111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A3FE2-5A63-5085-0271-4530B86A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04603-8190-0261-98CF-0DB5C400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8D21C-C261-C43E-F10B-CE76E8CD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3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E7F-9BC9-0BB1-2643-A0E87634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 Bubble Hypothesis: </a:t>
            </a:r>
            <a:br>
              <a:rPr lang="en-US" dirty="0"/>
            </a:br>
            <a:r>
              <a:rPr lang="en-US" dirty="0"/>
              <a:t>Anglophones don’t know how bad it is elsewhere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2673-4310-8640-2DD7-2B78FAEBD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Nigeria</a:t>
            </a:r>
          </a:p>
          <a:p>
            <a:pPr lvl="1"/>
            <a:r>
              <a:rPr lang="en-US" dirty="0"/>
              <a:t>Tweets are more toxic in Hausa</a:t>
            </a:r>
          </a:p>
          <a:p>
            <a:pPr lvl="1"/>
            <a:r>
              <a:rPr lang="en-US" dirty="0"/>
              <a:t>than in English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3DBA8-CE9E-8434-EAC1-BA2E60E7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8DCEE-AE3D-EF19-7DEA-0359EED3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490C-56ED-98B0-C846-DB98C858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2" descr="Indiana Jones and the Temple of Doom - ">
            <a:extLst>
              <a:ext uri="{FF2B5EF4-FFF2-40B4-BE49-F238E27FC236}">
                <a16:creationId xmlns:a16="http://schemas.microsoft.com/office/drawing/2014/main" id="{7B619103-ABE5-492A-273B-B46ADB07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29" y="2805903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1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6B9CD-A83D-51FD-CD50-2C4B6BC53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DC1E78-1B29-BE54-9C12-27BF5522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Languages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71D0E0-095B-9EBE-54C8-39C618A4E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0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DD8D-2C52-7CC9-427F-E34E3D7A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Resources </a:t>
            </a:r>
            <a:r>
              <a:rPr lang="en-US" dirty="0">
                <a:sym typeface="Wingdings" pitchFamily="2" charset="2"/>
              </a:rPr>
              <a:t>&amp; Growth Opportunities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1009-A69A-DD26-94DF-BEE1DEC6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Endangered Languages</a:t>
            </a:r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CC06D6AC-0C8A-18C5-C421-D9CC43D63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1" y="2439878"/>
            <a:ext cx="4402653" cy="371571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32B11-CF30-DE10-1531-9BD468468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40 Million Speakers or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81D19-A6BC-479E-16FA-B820306102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English, Chinese, Hindi, Spanish, Arabic, French, Bengali, Portuguese, Russian, Urdu, Indonesian, German, Japanese, Nigerian Pidgin, Marathi, Telugu, Turkish, Hausa, Tamil, Swahili, Tagalog, Punjabi, Korean, Persian, Javanese, Italian, Gujarati, Thai, Amharic, Kannada, Bhojpuri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128CA-7F56-AB18-7941-A0762CD1A79A}"/>
              </a:ext>
            </a:extLst>
          </p:cNvPr>
          <p:cNvSpPr txBox="1"/>
          <p:nvPr/>
        </p:nvSpPr>
        <p:spPr>
          <a:xfrm>
            <a:off x="5626305" y="1603617"/>
            <a:ext cx="6274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https://en.wikipedia.org/wiki/List_of_languages_by_total_number_of_speakers</a:t>
            </a:r>
            <a:r>
              <a:rPr lang="en-US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6431-A7BB-8AD2-EEC8-3AEAAD7FD231}"/>
              </a:ext>
            </a:extLst>
          </p:cNvPr>
          <p:cNvSpPr txBox="1"/>
          <p:nvPr/>
        </p:nvSpPr>
        <p:spPr>
          <a:xfrm>
            <a:off x="222423" y="621166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https://en.wikipedia.org/wiki/Endangered_language</a:t>
            </a:r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DAB229-E4CF-B7FD-8F1D-99034B8F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14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568BDB-06C5-C7ED-9084-562FA2ABACF4}"/>
              </a:ext>
            </a:extLst>
          </p:cNvPr>
          <p:cNvSpPr/>
          <p:nvPr/>
        </p:nvSpPr>
        <p:spPr>
          <a:xfrm>
            <a:off x="8763794" y="6108787"/>
            <a:ext cx="3173567" cy="624376"/>
          </a:xfrm>
          <a:prstGeom prst="wedgeRoundRectCallout">
            <a:avLst>
              <a:gd name="adj1" fmla="val -37416"/>
              <a:gd name="adj2" fmla="val -87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Better Business Case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37B8E-3FCB-E451-A85C-85D5486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55" y="274798"/>
            <a:ext cx="1245476" cy="12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77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3B20-AD81-A695-0C1D-F44F196A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03CF-24F4-2827-23EE-3B9DFBB7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Good News: More resources than we had for English when we started EMNLP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E4A0D900-80E7-6EA7-E253-09F4BFF0A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C9C0E0-27BA-8474-53C7-0B74DBEA3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/>
          <a:lstStyle/>
          <a:p>
            <a:r>
              <a:rPr lang="en-US" dirty="0"/>
              <a:t>Wikipedia</a:t>
            </a:r>
          </a:p>
          <a:p>
            <a:r>
              <a:rPr lang="en-US" dirty="0"/>
              <a:t>Joshi Classification</a:t>
            </a:r>
          </a:p>
          <a:p>
            <a:r>
              <a:rPr lang="en-US" dirty="0"/>
              <a:t>Semantic Scholar (S2)</a:t>
            </a:r>
          </a:p>
          <a:p>
            <a:r>
              <a:rPr lang="en-US" dirty="0"/>
              <a:t>ACL Anthology</a:t>
            </a:r>
          </a:p>
          <a:p>
            <a:r>
              <a:rPr lang="en-US" dirty="0" err="1"/>
              <a:t>HuggingFace</a:t>
            </a:r>
            <a:r>
              <a:rPr lang="en-US" dirty="0"/>
              <a:t> (HF)</a:t>
            </a:r>
          </a:p>
          <a:p>
            <a:r>
              <a:rPr lang="en-US" dirty="0"/>
              <a:t>Speakers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2A738-668A-E3AB-5208-B4895967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8970CA-E782-63D4-414F-DA8ABD9E8279}"/>
              </a:ext>
            </a:extLst>
          </p:cNvPr>
          <p:cNvSpPr/>
          <p:nvPr/>
        </p:nvSpPr>
        <p:spPr>
          <a:xfrm>
            <a:off x="6266792" y="536028"/>
            <a:ext cx="833615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47AA3D-4184-8573-22F5-6A4C08871129}"/>
              </a:ext>
            </a:extLst>
          </p:cNvPr>
          <p:cNvSpPr/>
          <p:nvPr/>
        </p:nvSpPr>
        <p:spPr>
          <a:xfrm>
            <a:off x="956440" y="536027"/>
            <a:ext cx="97483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DD818A-F5AF-5929-DF30-EFC9286954CA}"/>
              </a:ext>
            </a:extLst>
          </p:cNvPr>
          <p:cNvSpPr/>
          <p:nvPr/>
        </p:nvSpPr>
        <p:spPr>
          <a:xfrm>
            <a:off x="1931276" y="536027"/>
            <a:ext cx="52814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94D51B-73BE-BEAB-AC5D-021B2535E93F}"/>
              </a:ext>
            </a:extLst>
          </p:cNvPr>
          <p:cNvSpPr/>
          <p:nvPr/>
        </p:nvSpPr>
        <p:spPr>
          <a:xfrm>
            <a:off x="2467306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5DD651-DC94-CB02-38DB-FB3196F98C03}"/>
              </a:ext>
            </a:extLst>
          </p:cNvPr>
          <p:cNvSpPr/>
          <p:nvPr/>
        </p:nvSpPr>
        <p:spPr>
          <a:xfrm>
            <a:off x="3293712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CEF2-BC83-93D5-75D4-A3DEF27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Translation-Free Benchmark</a:t>
            </a:r>
            <a:br>
              <a:rPr lang="en-US" dirty="0"/>
            </a:br>
            <a:r>
              <a:rPr lang="en-US" dirty="0"/>
              <a:t>(To avoid Anglo-Centric Biases)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F147383-446C-7CB0-0465-023225A15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DDDC-3B25-3D55-25F6-E32DA97A4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 (in your language)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70833-FE6D-BFD2-F0D9-3ABC03A79DD0}"/>
              </a:ext>
            </a:extLst>
          </p:cNvPr>
          <p:cNvSpPr txBox="1"/>
          <p:nvPr/>
        </p:nvSpPr>
        <p:spPr>
          <a:xfrm>
            <a:off x="2693125" y="6216161"/>
            <a:ext cx="147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EMNLP-2024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71194-E960-F04F-ECC1-BFD1AF6F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CC0512-7CC0-384E-3234-4F1C2C9A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E450EF-6220-7204-085F-4FD4131D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16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4CEF075-116C-2466-22DC-D918264FC4D1}"/>
              </a:ext>
            </a:extLst>
          </p:cNvPr>
          <p:cNvSpPr/>
          <p:nvPr/>
        </p:nvSpPr>
        <p:spPr>
          <a:xfrm>
            <a:off x="8828051" y="643136"/>
            <a:ext cx="2937295" cy="834134"/>
          </a:xfrm>
          <a:prstGeom prst="wedgeRoundRectCallout">
            <a:avLst>
              <a:gd name="adj1" fmla="val -47455"/>
              <a:gd name="adj2" fmla="val 1357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8841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3FA03-9B22-92B5-98FA-74D103CC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0304"/>
            <a:ext cx="6083300" cy="22733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DE5B28-DD52-24F6-46FF-65A505D4CA26}"/>
              </a:ext>
            </a:extLst>
          </p:cNvPr>
          <p:cNvSpPr/>
          <p:nvPr/>
        </p:nvSpPr>
        <p:spPr>
          <a:xfrm>
            <a:off x="2020050" y="301980"/>
            <a:ext cx="2003696" cy="1209599"/>
          </a:xfrm>
          <a:prstGeom prst="wedgeRoundRectCallout">
            <a:avLst>
              <a:gd name="adj1" fmla="val 84196"/>
              <a:gd name="adj2" fmla="val 35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Evidence: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B657C-AD49-5876-2CB5-29893AED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D04DC-B2D6-3793-99C4-F1D1943A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EFB5-9E23-31DB-1476-739E3220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18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D8D856-37BB-0BB2-BA58-E4B222C1F32C}"/>
              </a:ext>
            </a:extLst>
          </p:cNvPr>
          <p:cNvSpPr/>
          <p:nvPr/>
        </p:nvSpPr>
        <p:spPr>
          <a:xfrm>
            <a:off x="10042331" y="3641834"/>
            <a:ext cx="315614" cy="2916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dirty="0"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dirty="0"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dirty="0">
                <a:sym typeface="Wingdings" pitchFamily="2" charset="2"/>
              </a:rPr>
              <a:t>Can we beat that?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42F1E-EDC4-F966-9B5B-8D7C319A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AEEDA-53E0-B1A9-5C0F-879E7D0D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BD1AF-0A06-8ED6-8F65-11FD359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DB9A-0EC4-5361-C95F-D4FA6D31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003B-4050-FBAB-CCD4-955240EFAD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Part 1: Current Status &amp; Opportunities</a:t>
            </a:r>
          </a:p>
          <a:p>
            <a:r>
              <a:rPr lang="en-US" dirty="0"/>
              <a:t>Part 2: History</a:t>
            </a:r>
          </a:p>
          <a:p>
            <a:r>
              <a:rPr lang="en-US" dirty="0"/>
              <a:t>Part 3: Suggestions for future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B0D56-4A96-2025-5163-A6FC7995C5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  <a:p>
            <a:pPr lvl="1"/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Compositionality</a:t>
            </a:r>
          </a:p>
          <a:p>
            <a:pPr lvl="1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ssociationism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(not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Gestalt)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Associations (PMI)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parallel corpora</a:t>
            </a:r>
          </a:p>
          <a:p>
            <a:pPr lvl="3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speech corpora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Bounding Boxes (Vision)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BA65E-47F5-75E1-9852-1FFE2771D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7EDD6-25F2-A635-B768-1E8A1E61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29862-0B1A-797F-B3EE-3ECA9DE1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7FDEB-6BCB-F2C4-180C-045C0389768A}"/>
                  </a:ext>
                </a:extLst>
              </p:cNvPr>
              <p:cNvSpPr txBox="1"/>
              <p:nvPr/>
            </p:nvSpPr>
            <p:spPr>
              <a:xfrm>
                <a:off x="6019800" y="792915"/>
                <a:ext cx="5608066" cy="76347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𝑃𝑎𝑟𝑎𝑙𝑙𝑒𝑙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𝐶𝑜𝑟𝑝𝑜𝑟𝑎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𝐶𝑜𝑚𝑝𝑎𝑟𝑎𝑏𝑙𝑒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𝐶𝑜𝑟𝑝𝑜𝑟𝑎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𝐴𝑙𝑖𝑔𝑛𝑚𝑒𝑛𝑡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𝐺𝑒𝑠𝑡𝑎𝑙𝑡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7FDEB-6BCB-F2C4-180C-045C03897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92915"/>
                <a:ext cx="5608066" cy="763479"/>
              </a:xfrm>
              <a:prstGeom prst="rect">
                <a:avLst/>
              </a:prstGeom>
              <a:blipFill>
                <a:blip r:embed="rId2"/>
                <a:stretch>
                  <a:fillRect t="-8197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9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79A2-25ED-1F2B-2382-C985D2B2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 Benchmark, Code, Paper &amp; 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2C12-ADA5-D9F6-8DA3-44C7E165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29" y="1479937"/>
            <a:ext cx="7088015" cy="48473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C830-DB5A-3B7C-5B64-C00B86CD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" y="1690688"/>
            <a:ext cx="2620537" cy="262053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BEEB6-670B-DBDC-40D2-19F7B435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192D5-3730-97F8-63DF-BCC50FC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35F27-6DF5-8396-B287-35FFA6DC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37E5F-10AB-1D23-FE32-1A8EA82A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Emerging trends: When can users trust GPT, and when should they intervene?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F32F-6E1A-F584-6948-40C9BD7D3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 of LLMs and chat bots will continue to grow, </a:t>
            </a:r>
          </a:p>
          <a:p>
            <a:pPr lvl="1"/>
            <a:r>
              <a:rPr lang="en-US" dirty="0"/>
              <a:t>since they are so easy to use, </a:t>
            </a:r>
          </a:p>
          <a:p>
            <a:pPr lvl="1"/>
            <a:r>
              <a:rPr lang="en-US" dirty="0"/>
              <a:t>and so (incredibly) credible. </a:t>
            </a:r>
          </a:p>
          <a:p>
            <a:r>
              <a:rPr lang="en-US" dirty="0"/>
              <a:t>This article describes a homework assignment, </a:t>
            </a:r>
          </a:p>
          <a:p>
            <a:pPr lvl="1"/>
            <a:r>
              <a:rPr lang="en-US" dirty="0"/>
              <a:t>where I asked my students to use bots to write essays.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C891C7-1180-7796-8965-FE2BAEE82B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essays</a:t>
            </a:r>
          </a:p>
          <a:p>
            <a:pPr lvl="1"/>
            <a:r>
              <a:rPr lang="en-US" dirty="0"/>
              <a:t>should have been fact-checked. </a:t>
            </a:r>
          </a:p>
          <a:p>
            <a:r>
              <a:rPr lang="en-US" dirty="0"/>
              <a:t>But fact-checking is </a:t>
            </a:r>
          </a:p>
          <a:p>
            <a:pPr lvl="1"/>
            <a:r>
              <a:rPr lang="en-US" dirty="0"/>
              <a:t>too much trouble.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664804-B49A-71DB-A3D0-10B21A01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43" y="4545624"/>
            <a:ext cx="6303313" cy="19956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905A9-FBFC-AABD-6695-51B60F4B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09669D-1961-251D-0E79-8E2FD8B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904175-AF4F-23B6-F298-BE03CE25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2206-D69E-A216-F5F2-EC5DCCA2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Bad: Anglo-Centric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09F8-A88D-2498-97F8-74B051F28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26201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Homework assignment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Write essays on Opium Wars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from six perspectives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including East and West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 view everything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a single (American) perspective 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Hope: international students would rewrite output from bots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But that was too much work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All essays reflect Western perspective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AC5BB-2279-8E74-64FA-45769F97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3491466"/>
            <a:ext cx="5181600" cy="1603375"/>
          </a:xfrm>
          <a:solidFill>
            <a:srgbClr val="FFFF00"/>
          </a:solidFill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When bots over-simplify the truth</a:t>
            </a:r>
            <a:r>
              <a:rPr lang="en-US" sz="2400" dirty="0"/>
              <a:t>, </a:t>
            </a:r>
          </a:p>
          <a:p>
            <a:pPr marL="800100" lvl="1" indent="-342900"/>
            <a:r>
              <a:rPr lang="en-US" sz="2600" dirty="0"/>
              <a:t>and take our side of a conflict,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that could be dangerous </a:t>
            </a:r>
          </a:p>
          <a:p>
            <a:pPr marL="800100" lvl="1" indent="-342900"/>
            <a:r>
              <a:rPr lang="en-US" sz="2700" dirty="0"/>
              <a:t>and could lead to a trade war, </a:t>
            </a:r>
          </a:p>
          <a:p>
            <a:pPr marL="800100" lvl="1" indent="-342900"/>
            <a:r>
              <a:rPr lang="en-US" sz="2600" dirty="0"/>
              <a:t>or worse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6C962-59F3-081A-9AD4-3C0905FF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E7559-B125-9E1B-0376-95C76C0D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79FB-5CC2-B0E1-662F-2780C888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71B34B-4D9F-422E-AD72-46C73A2CB04F}"/>
              </a:ext>
            </a:extLst>
          </p:cNvPr>
          <p:cNvSpPr txBox="1">
            <a:spLocks/>
          </p:cNvSpPr>
          <p:nvPr/>
        </p:nvSpPr>
        <p:spPr>
          <a:xfrm>
            <a:off x="6096000" y="1649206"/>
            <a:ext cx="5181600" cy="2143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Bots made in America </a:t>
            </a:r>
          </a:p>
          <a:p>
            <a:pPr lvl="1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do not mention</a:t>
            </a:r>
          </a:p>
          <a:p>
            <a:pPr lvl="1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“Century of Humiliation”</a:t>
            </a:r>
          </a:p>
          <a:p>
            <a:pPr lvl="1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 view that is motivating efforts </a:t>
            </a:r>
          </a:p>
          <a:p>
            <a:pPr lvl="2"/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to compete with West in AI</a:t>
            </a:r>
          </a:p>
        </p:txBody>
      </p:sp>
    </p:spTree>
    <p:extLst>
      <p:ext uri="{BB962C8B-B14F-4D97-AF65-F5344CB8AC3E}">
        <p14:creationId xmlns:p14="http://schemas.microsoft.com/office/powerpoint/2010/main" val="28144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93EA-979E-1E88-E07B-356D3FF4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Ambitious Goal for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F5F8-899D-471F-2455-66D24E74C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 should be </a:t>
            </a:r>
          </a:p>
          <a:p>
            <a:pPr lvl="1"/>
            <a:r>
              <a:rPr lang="en-US" dirty="0"/>
              <a:t>competitive with historians</a:t>
            </a:r>
          </a:p>
          <a:p>
            <a:r>
              <a:rPr lang="en-US" dirty="0"/>
              <a:t>Appreciate history from multiple perspectives</a:t>
            </a:r>
          </a:p>
          <a:p>
            <a:pPr lvl="1"/>
            <a:r>
              <a:rPr lang="en-US" dirty="0"/>
              <a:t>as well as implications for contemporary audience</a:t>
            </a:r>
          </a:p>
          <a:p>
            <a:r>
              <a:rPr lang="en-US" dirty="0"/>
              <a:t>Blurb:</a:t>
            </a:r>
          </a:p>
          <a:p>
            <a:pPr lvl="1"/>
            <a:r>
              <a:rPr lang="en-US" dirty="0"/>
              <a:t>“but also for anyone </a:t>
            </a:r>
          </a:p>
          <a:p>
            <a:pPr lvl="2"/>
            <a:r>
              <a:rPr lang="en-US" dirty="0"/>
              <a:t>seeking to understand the explosive intersection </a:t>
            </a:r>
          </a:p>
          <a:p>
            <a:pPr lvl="2"/>
            <a:r>
              <a:rPr lang="en-US" dirty="0"/>
              <a:t>between trade and politics today”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CBAFC-7447-2A44-90EA-D0775543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66B2A-4BA6-FF8E-670A-83A15E07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7534D-FCA1-798C-FA38-03A6B45B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72DEC9C-1850-6F29-A2A6-3F24D87D4E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817" y="189562"/>
            <a:ext cx="4191365" cy="649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3A0357-7891-A646-FADA-DCC7D73E619C}"/>
              </a:ext>
            </a:extLst>
          </p:cNvPr>
          <p:cNvSpPr/>
          <p:nvPr/>
        </p:nvSpPr>
        <p:spPr>
          <a:xfrm>
            <a:off x="7345826" y="230188"/>
            <a:ext cx="3556972" cy="79796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B4F8-C72D-CF52-EE92-06AC0944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18DCF-649C-8AC9-20D3-94BFD71764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Too much English</a:t>
            </a:r>
          </a:p>
          <a:p>
            <a:pPr lvl="1"/>
            <a:r>
              <a:rPr lang="en-US" dirty="0"/>
              <a:t>Too much pivoting via English</a:t>
            </a:r>
          </a:p>
          <a:p>
            <a:pPr lvl="1"/>
            <a:r>
              <a:rPr lang="en-US" dirty="0"/>
              <a:t>Too much translation</a:t>
            </a:r>
          </a:p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Anglocentric biases/WEIRD</a:t>
            </a:r>
          </a:p>
          <a:p>
            <a:pPr lvl="1"/>
            <a:r>
              <a:rPr lang="en-US" dirty="0"/>
              <a:t>Filter 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240C0-328C-27F6-2D75-1696AB4E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8166" y="1825625"/>
            <a:ext cx="5181600" cy="4486275"/>
          </a:xfrm>
        </p:spPr>
        <p:txBody>
          <a:bodyPr/>
          <a:lstStyle/>
          <a:p>
            <a:r>
              <a:rPr lang="en-US" dirty="0"/>
              <a:t>Do not impose our views on the rest of the world</a:t>
            </a:r>
          </a:p>
          <a:p>
            <a:pPr lvl="1"/>
            <a:r>
              <a:rPr lang="en-US" dirty="0"/>
              <a:t>Bots made in America</a:t>
            </a:r>
          </a:p>
          <a:p>
            <a:pPr lvl="2"/>
            <a:r>
              <a:rPr lang="en-US" dirty="0"/>
              <a:t>Live in an American Filter Bubble</a:t>
            </a:r>
          </a:p>
          <a:p>
            <a:pPr lvl="1"/>
            <a:r>
              <a:rPr lang="en-US" dirty="0"/>
              <a:t>Embracing diversity is better than de-biasing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C5766-262D-669B-A845-E288C900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F019-03C6-16D2-0463-8AF6C110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AEA43-DC41-9CF1-9E89-1DB2A03C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D1AFB49-78B2-67BA-3228-CE3C28B5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98" t="34761" r="48375" b="35773"/>
          <a:stretch/>
        </p:blipFill>
        <p:spPr>
          <a:xfrm>
            <a:off x="7161918" y="4153910"/>
            <a:ext cx="4943341" cy="2638506"/>
          </a:xfrm>
          <a:prstGeom prst="rect">
            <a:avLst/>
          </a:prstGeom>
        </p:spPr>
      </p:pic>
      <p:pic>
        <p:nvPicPr>
          <p:cNvPr id="9" name="Picture 2" descr="Indiana Jones and the Temple of Doom - ">
            <a:extLst>
              <a:ext uri="{FF2B5EF4-FFF2-40B4-BE49-F238E27FC236}">
                <a16:creationId xmlns:a16="http://schemas.microsoft.com/office/drawing/2014/main" id="{7DBDA109-BFD7-E441-AB6F-55183976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74" y="4386154"/>
            <a:ext cx="4277801" cy="24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9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8190C6-643D-3232-2183-8AA52C71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Status: 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F4BE-CA5B-AC99-BE8A-C2C95482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success of chat bots in many languages demonstrates </a:t>
            </a:r>
          </a:p>
          <a:p>
            <a:pPr lvl="1"/>
            <a:r>
              <a:rPr lang="en-US" dirty="0"/>
              <a:t>the power of comparable corpora (CC) </a:t>
            </a:r>
          </a:p>
          <a:p>
            <a:pPr lvl="1"/>
            <a:r>
              <a:rPr lang="en-US" dirty="0"/>
              <a:t>and pivoting via English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5F325-2A24-C00D-23B8-2C74607203DE}"/>
              </a:ext>
            </a:extLst>
          </p:cNvPr>
          <p:cNvSpPr txBox="1"/>
          <p:nvPr/>
        </p:nvSpPr>
        <p:spPr>
          <a:xfrm>
            <a:off x="1160586" y="27212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👎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52365-26C8-C384-AFDF-E30EFC99C04F}"/>
              </a:ext>
            </a:extLst>
          </p:cNvPr>
          <p:cNvSpPr txBox="1"/>
          <p:nvPr/>
        </p:nvSpPr>
        <p:spPr>
          <a:xfrm>
            <a:off x="1182566" y="23070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👍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1980F-8564-DAD6-A4B3-D94D83B4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70E70-16CD-E761-F9F6-FB0DDBEB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B76DE-042E-BFC4-BCD1-2BDA7604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8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DC60-474E-63DC-FBE1-1C98A551C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622C2B-4201-B35C-F99A-E71D9AB4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Status: 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B5B98-715D-9059-2CE5-B7E20EE2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success of chat bots in many languages demonstrates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power of comparable corpora (CC)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and </a:t>
            </a:r>
            <a:r>
              <a:rPr lang="en-US" b="1" dirty="0"/>
              <a:t>pivoting via English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74BC7-61A2-FF4B-DA37-DC1FCE09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38BDA-8C4D-892A-5457-D0FE73E7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B85A6-2BEA-F19A-B34E-733F12DF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</a:t>
            </a:fld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436B3A9-0D49-EF3C-588E-6E8F2FE0EA9C}"/>
              </a:ext>
            </a:extLst>
          </p:cNvPr>
          <p:cNvSpPr txBox="1">
            <a:spLocks/>
          </p:cNvSpPr>
          <p:nvPr/>
        </p:nvSpPr>
        <p:spPr>
          <a:xfrm>
            <a:off x="1095375" y="4314824"/>
            <a:ext cx="9144000" cy="139541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What’s wrong with pivoting via English?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8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BB693-AF42-DB0C-1012-97902E2B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Criticism: ACL is too focused on English</a:t>
            </a:r>
            <a:br>
              <a:rPr lang="en-US" dirty="0"/>
            </a:br>
            <a:r>
              <a:rPr lang="en-US" sz="2000" dirty="0">
                <a:hlinkClick r:id="rId2"/>
              </a:rPr>
              <a:t>https://thegradient.pub/the-benderrule-on-naming-the-languages-we-study-and-why-it-matters/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F227-D2AF-DA49-3DFA-0B5599AA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9" y="4172605"/>
            <a:ext cx="2433145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285D1A5F-540E-FECD-C1B6-90D1B26A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93640" y="1703608"/>
            <a:ext cx="3856338" cy="4937994"/>
          </a:xfrm>
        </p:spPr>
      </p:pic>
    </p:spTree>
    <p:extLst>
      <p:ext uri="{BB962C8B-B14F-4D97-AF65-F5344CB8AC3E}">
        <p14:creationId xmlns:p14="http://schemas.microsoft.com/office/powerpoint/2010/main" val="238473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0D89B772-E193-C9D5-288A-588DF9FC3B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858"/>
          <a:stretch/>
        </p:blipFill>
        <p:spPr>
          <a:xfrm>
            <a:off x="461926" y="149147"/>
            <a:ext cx="11268147" cy="62032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9AA14-E9E2-153D-BE7E-A4DFFA1D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348" y="5178348"/>
            <a:ext cx="1679652" cy="1679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82AF0-BE6C-D6C2-A4B7-19405A9089C7}"/>
              </a:ext>
            </a:extLst>
          </p:cNvPr>
          <p:cNvSpPr txBox="1"/>
          <p:nvPr/>
        </p:nvSpPr>
        <p:spPr>
          <a:xfrm>
            <a:off x="546410" y="6287998"/>
            <a:ext cx="87472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Weird = Western, Educated, Industrialized, Rich, and Democratic</a:t>
            </a:r>
          </a:p>
        </p:txBody>
      </p:sp>
    </p:spTree>
    <p:extLst>
      <p:ext uri="{BB962C8B-B14F-4D97-AF65-F5344CB8AC3E}">
        <p14:creationId xmlns:p14="http://schemas.microsoft.com/office/powerpoint/2010/main" val="3781432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iana Jones and the Temple of Doom - ">
            <a:extLst>
              <a:ext uri="{FF2B5EF4-FFF2-40B4-BE49-F238E27FC236}">
                <a16:creationId xmlns:a16="http://schemas.microsoft.com/office/drawing/2014/main" id="{7E810246-41B8-0D5A-796F-DF9EDD259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62" y="2070882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BC717-DDE5-8FFE-47A3-5CD8782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Filter Bubbles (Colonialism)</a:t>
            </a:r>
            <a:br>
              <a:rPr lang="en-US" sz="4000" i="1" dirty="0"/>
            </a:br>
            <a:r>
              <a:rPr lang="en-US" sz="4000" i="1" dirty="0"/>
              <a:t>Move Fast and Break Things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062B5-95E5-F811-AC2B-329273C929A9}"/>
              </a:ext>
            </a:extLst>
          </p:cNvPr>
          <p:cNvSpPr txBox="1"/>
          <p:nvPr/>
        </p:nvSpPr>
        <p:spPr>
          <a:xfrm>
            <a:off x="4727219" y="6170937"/>
            <a:ext cx="25970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Irresponsible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1DEB8-3748-6843-F0D7-4031C3331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12" y="-39989"/>
            <a:ext cx="3307500" cy="6858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D1A1E58-22EA-079C-3C65-EF36F777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78" y="2113314"/>
            <a:ext cx="2639439" cy="14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905EF4E-6F3F-2822-CA12-7519D62A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9" y="3611914"/>
            <a:ext cx="2683612" cy="161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F1AE0-798E-35C9-6122-5BB8E8EA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C07-8AC9-317C-ECB1-42C673A6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E7591B-EDFC-7FAF-E8DE-AC3A4AD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Truth, Justice and &lt;fill-mask&gt;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356AA-5749-7900-AB90-8F3560057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 II</a:t>
            </a:r>
          </a:p>
        </p:txBody>
      </p:sp>
      <p:pic>
        <p:nvPicPr>
          <p:cNvPr id="3074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A307EF-8B99-0A8F-1D61-F3FBC6879C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4300" y="2469905"/>
            <a:ext cx="3150500" cy="420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BAB2C-C480-3F8B-B2E2-8CF929CFF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9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B8236684-E45F-3A45-25F3-F22D6C5028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94427" y="2469948"/>
            <a:ext cx="3347372" cy="420062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EC92E-7495-FE1C-7D7B-DB86F9E1C4FF}"/>
              </a:ext>
            </a:extLst>
          </p:cNvPr>
          <p:cNvSpPr txBox="1"/>
          <p:nvPr/>
        </p:nvSpPr>
        <p:spPr>
          <a:xfrm>
            <a:off x="892420" y="1266093"/>
            <a:ext cx="807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https://www.nytimes.com/2006/06/30/opinion/30iht-ederik.2093103.html?_r=0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6495F-CD9E-FD5A-7078-444F9EFE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61D5C-EC12-3F70-331B-4046001B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DEA1E-7D7F-7B9B-6F09-2D31AB39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5D963CC1-6774-CE15-0D0A-E989CA5A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3544"/>
            <a:ext cx="2113183" cy="2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42E4F5B6-06AF-F865-39FE-1B14CD418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AF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469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9658</TotalTime>
  <Words>914</Words>
  <Application>Microsoft Macintosh PowerPoint</Application>
  <PresentationFormat>Widescreen</PresentationFormat>
  <Paragraphs>214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Noto Sans</vt:lpstr>
      <vt:lpstr>Wingdings</vt:lpstr>
      <vt:lpstr>Office Theme</vt:lpstr>
      <vt:lpstr>Shameless Plug for BUCC Talk on Comparable Corpora</vt:lpstr>
      <vt:lpstr>Agenda</vt:lpstr>
      <vt:lpstr>Current Status: Where are we now?</vt:lpstr>
      <vt:lpstr>https://www.chronicle.com/article/im-a-student-you-have-no-idea-how-much-were-using-chatgpt </vt:lpstr>
      <vt:lpstr>Current Status: Where are we now?</vt:lpstr>
      <vt:lpstr>Criticism: ACL is too focused on English https://thegradient.pub/the-benderrule-on-naming-the-languages-we-study-and-why-it-matters/ </vt:lpstr>
      <vt:lpstr>PowerPoint Presentation</vt:lpstr>
      <vt:lpstr>Filter Bubbles (Colonialism) Move Fast and Break Things</vt:lpstr>
      <vt:lpstr>Truth, Justice and &lt;fill-mask&gt;</vt:lpstr>
      <vt:lpstr>Better to Engage Local Expertise</vt:lpstr>
      <vt:lpstr>Deadly Consequences</vt:lpstr>
      <vt:lpstr>Filter Bubble Hypothesis:  Anglophones don’t know how bad it is elsewhere</vt:lpstr>
      <vt:lpstr>Growth Languages</vt:lpstr>
      <vt:lpstr>Low Resources &amp; Growth Opportunities</vt:lpstr>
      <vt:lpstr>Good News: More resources than we had for English when we started EMNLP</vt:lpstr>
      <vt:lpstr>A Translation-Free Benchmark (To avoid Anglo-Centric Biases)</vt:lpstr>
      <vt:lpstr>Embrace Diversity &amp; Multiple Perspectives</vt:lpstr>
      <vt:lpstr>PowerPoint Presentation</vt:lpstr>
      <vt:lpstr>Vision: More than Pixels Communication (Shannon): Audience Matters</vt:lpstr>
      <vt:lpstr>Website: Benchmark, Code, Paper &amp;  Video</vt:lpstr>
      <vt:lpstr>Emerging trends: When can users trust GPT, and when should they intervene?</vt:lpstr>
      <vt:lpstr>Amazingly Bad: Anglo-Centric Biases</vt:lpstr>
      <vt:lpstr>Ambitious Goal for Bots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164</cp:revision>
  <dcterms:created xsi:type="dcterms:W3CDTF">2025-01-12T17:36:00Z</dcterms:created>
  <dcterms:modified xsi:type="dcterms:W3CDTF">2025-01-22T14:39:11Z</dcterms:modified>
</cp:coreProperties>
</file>